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3.jpg" ContentType="image/unknown"/>
  <Override PartName="/ppt/media/image6.jpg" ContentType="image/unknown"/>
  <Override PartName="/ppt/media/image9.jpg" ContentType="image/jpeg"/>
  <Override PartName="/ppt/media/image14.jpg" ContentType="image/unknown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35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32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836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83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73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48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45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642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62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13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E8A1-D254-4C2C-AD15-4771986EA023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749EA-5079-4F78-B5F4-F2F2678047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706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7" Type="http://schemas.openxmlformats.org/officeDocument/2006/relationships/image" Target="../media/image45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mp"/><Relationship Id="rId5" Type="http://schemas.openxmlformats.org/officeDocument/2006/relationships/image" Target="../media/image43.tmp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mp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mp"/><Relationship Id="rId5" Type="http://schemas.openxmlformats.org/officeDocument/2006/relationships/image" Target="../media/image1.jpg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tm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mp"/><Relationship Id="rId3" Type="http://schemas.openxmlformats.org/officeDocument/2006/relationships/image" Target="../media/image15.jpg"/><Relationship Id="rId7" Type="http://schemas.openxmlformats.org/officeDocument/2006/relationships/image" Target="../media/image18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7" Type="http://schemas.openxmlformats.org/officeDocument/2006/relationships/image" Target="../media/image24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mp"/><Relationship Id="rId5" Type="http://schemas.openxmlformats.org/officeDocument/2006/relationships/image" Target="../media/image1.jpg"/><Relationship Id="rId4" Type="http://schemas.openxmlformats.org/officeDocument/2006/relationships/image" Target="../media/image22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9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mp"/><Relationship Id="rId5" Type="http://schemas.openxmlformats.org/officeDocument/2006/relationships/image" Target="../media/image27.tmp"/><Relationship Id="rId4" Type="http://schemas.openxmlformats.org/officeDocument/2006/relationships/image" Target="../media/image26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30.tmp"/><Relationship Id="rId7" Type="http://schemas.openxmlformats.org/officeDocument/2006/relationships/image" Target="../media/image34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7" Type="http://schemas.openxmlformats.org/officeDocument/2006/relationships/image" Target="../media/image40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mp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3C4F114-B7C7-5F29-E7D7-4CCCFAE4B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320" y="3589257"/>
            <a:ext cx="3232920" cy="444362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Super-Mart Case Study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3F53E2-8790-79F9-276E-AF6BFB5E2957}"/>
              </a:ext>
            </a:extLst>
          </p:cNvPr>
          <p:cNvSpPr/>
          <p:nvPr/>
        </p:nvSpPr>
        <p:spPr>
          <a:xfrm rot="18426393">
            <a:off x="5391317" y="879765"/>
            <a:ext cx="9986400" cy="6456023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C1D0F7-E0D4-B146-8F7F-21FC5EAAD576}"/>
              </a:ext>
            </a:extLst>
          </p:cNvPr>
          <p:cNvSpPr txBox="1">
            <a:spLocks/>
          </p:cNvSpPr>
          <p:nvPr/>
        </p:nvSpPr>
        <p:spPr>
          <a:xfrm>
            <a:off x="936240" y="2194237"/>
            <a:ext cx="6271200" cy="12347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ASSAR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</a:t>
            </a:r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NALYTICS</a:t>
            </a:r>
            <a:endParaRPr lang="en-IN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7ACB504-113C-AD74-21C4-A83198C752F2}"/>
              </a:ext>
            </a:extLst>
          </p:cNvPr>
          <p:cNvSpPr txBox="1">
            <a:spLocks/>
          </p:cNvSpPr>
          <p:nvPr/>
        </p:nvSpPr>
        <p:spPr>
          <a:xfrm>
            <a:off x="6096000" y="4158217"/>
            <a:ext cx="3232920" cy="444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2778FCF-CE36-D76B-95FD-768B43EB98CD}"/>
              </a:ext>
            </a:extLst>
          </p:cNvPr>
          <p:cNvSpPr txBox="1">
            <a:spLocks/>
          </p:cNvSpPr>
          <p:nvPr/>
        </p:nvSpPr>
        <p:spPr>
          <a:xfrm>
            <a:off x="6678960" y="5222354"/>
            <a:ext cx="2718880" cy="4443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:</a:t>
            </a:r>
            <a:endParaRPr lang="en-IN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E725D5DB-7C60-2BBC-7D62-3AB3E9CD0171}"/>
              </a:ext>
            </a:extLst>
          </p:cNvPr>
          <p:cNvSpPr txBox="1">
            <a:spLocks/>
          </p:cNvSpPr>
          <p:nvPr/>
        </p:nvSpPr>
        <p:spPr>
          <a:xfrm>
            <a:off x="7675201" y="5752066"/>
            <a:ext cx="4212000" cy="922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Rishabh Raja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69AF45-07DE-265C-6E2F-2EB57CFFFC8B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90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79628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Recommendations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28BB7-9FF9-95BA-F848-1BD2B2E1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148">
            <a:off x="10348428" y="29414"/>
            <a:ext cx="1502464" cy="16334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C7215124-FAA0-F917-D642-7AA37F198C40}"/>
              </a:ext>
            </a:extLst>
          </p:cNvPr>
          <p:cNvSpPr txBox="1">
            <a:spLocks/>
          </p:cNvSpPr>
          <p:nvPr/>
        </p:nvSpPr>
        <p:spPr>
          <a:xfrm>
            <a:off x="867772" y="846118"/>
            <a:ext cx="8437880" cy="255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Customers with higher Num of Web-Visits Per Month</a:t>
            </a:r>
          </a:p>
          <a:p>
            <a:r>
              <a:rPr lang="en-IN" b="1" dirty="0"/>
              <a:t> Sales Country-wise </a:t>
            </a:r>
          </a:p>
          <a:p>
            <a:r>
              <a:rPr lang="en-IN" b="1" dirty="0"/>
              <a:t>In-store shopping Customers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0692B-F275-23AF-735B-23D7BC95E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6938">
            <a:off x="7326427" y="1243240"/>
            <a:ext cx="1947148" cy="193412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416799-968E-17CB-3605-B4BB0B216044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4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77957F-A700-654E-A80E-B601C9877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27" y="3300369"/>
            <a:ext cx="3327647" cy="2887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DC29A-0234-495D-0322-AEB5F9FD89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74" y="3750041"/>
            <a:ext cx="4197707" cy="296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9BAFD-9E9D-70B9-7D93-56E4D54DB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2" y="2620800"/>
            <a:ext cx="3573318" cy="27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79628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212DB0DF-83CF-1306-686B-E756E1FF83C8}"/>
              </a:ext>
            </a:extLst>
          </p:cNvPr>
          <p:cNvSpPr txBox="1">
            <a:spLocks/>
          </p:cNvSpPr>
          <p:nvPr/>
        </p:nvSpPr>
        <p:spPr>
          <a:xfrm>
            <a:off x="838200" y="1622160"/>
            <a:ext cx="7736840" cy="4328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Acknowledgment of limitations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b="1" dirty="0"/>
              <a:t>   </a:t>
            </a:r>
            <a:r>
              <a:rPr lang="en-IN" b="1" dirty="0" err="1"/>
              <a:t>i</a:t>
            </a:r>
            <a:r>
              <a:rPr lang="en-IN" b="1" dirty="0"/>
              <a:t>) </a:t>
            </a:r>
            <a:r>
              <a:rPr lang="en-US" b="1" dirty="0"/>
              <a:t>Data may not represent the entire population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1D5DB"/>
                </a:solidFill>
              </a:rPr>
              <a:t>   ii) </a:t>
            </a:r>
            <a:r>
              <a:rPr lang="en-IN" b="1" i="0" dirty="0">
                <a:effectLst/>
              </a:rPr>
              <a:t>External</a:t>
            </a:r>
            <a:r>
              <a:rPr lang="en-IN" b="1" i="0" dirty="0">
                <a:solidFill>
                  <a:srgbClr val="D1D5DB"/>
                </a:solidFill>
                <a:effectLst/>
              </a:rPr>
              <a:t> factors</a:t>
            </a:r>
          </a:p>
          <a:p>
            <a:pPr marL="0" indent="0">
              <a:buNone/>
            </a:pPr>
            <a:r>
              <a:rPr lang="en-IN" b="1" dirty="0">
                <a:solidFill>
                  <a:srgbClr val="D1D5DB"/>
                </a:solidFill>
              </a:rPr>
              <a:t>   iii) </a:t>
            </a:r>
            <a:r>
              <a:rPr lang="en-IN" b="1" dirty="0"/>
              <a:t>Market Segmentation</a:t>
            </a:r>
          </a:p>
          <a:p>
            <a:pPr marL="0" indent="0">
              <a:buNone/>
            </a:pPr>
            <a:r>
              <a:rPr lang="en-IN" b="1" dirty="0">
                <a:solidFill>
                  <a:srgbClr val="D1D5DB"/>
                </a:solidFill>
              </a:rPr>
              <a:t>   iv) </a:t>
            </a:r>
            <a:r>
              <a:rPr lang="en-IN" b="1" dirty="0"/>
              <a:t>Online Data Sources</a:t>
            </a:r>
            <a:endParaRPr lang="en-IN" b="1" dirty="0">
              <a:solidFill>
                <a:srgbClr val="D1D5D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67337-D185-7036-0C5A-03C1D1918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11" y="2228400"/>
            <a:ext cx="2872989" cy="24005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F8558-0D62-9DED-62EC-19678566F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21" y="4247566"/>
            <a:ext cx="3973957" cy="1976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952DB1-F12C-80EE-3BF7-1827E0951790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4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2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5040"/>
            <a:ext cx="4605000" cy="3992879"/>
          </a:xfrm>
        </p:spPr>
        <p:txBody>
          <a:bodyPr/>
          <a:lstStyle/>
          <a:p>
            <a:r>
              <a:rPr lang="en-IN" dirty="0">
                <a:solidFill>
                  <a:srgbClr val="D1D5DB"/>
                </a:solidFill>
                <a:latin typeface="Söhne"/>
              </a:rPr>
              <a:t>Conduct surveys</a:t>
            </a:r>
          </a:p>
          <a:p>
            <a:r>
              <a:rPr lang="en-IN" dirty="0">
                <a:solidFill>
                  <a:srgbClr val="D1D5DB"/>
                </a:solidFill>
                <a:latin typeface="Söhne"/>
              </a:rPr>
              <a:t>Analyse competitors</a:t>
            </a:r>
          </a:p>
          <a:p>
            <a:r>
              <a:rPr lang="en-IN" dirty="0">
                <a:solidFill>
                  <a:srgbClr val="D1D5DB"/>
                </a:solidFill>
                <a:latin typeface="Söhne"/>
              </a:rPr>
              <a:t>Economic conditions</a:t>
            </a:r>
          </a:p>
          <a:p>
            <a:r>
              <a:rPr lang="en-IN" dirty="0">
                <a:solidFill>
                  <a:srgbClr val="D1D5DB"/>
                </a:solidFill>
                <a:latin typeface="Söhne"/>
              </a:rPr>
              <a:t>Time Spent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A26CDE-7FE7-A8A1-F98A-1C752895F1C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951484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Potential Areas for Further Research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A0ACB-D2FB-75F4-650B-847D2C83E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065" y="2174687"/>
            <a:ext cx="4310989" cy="45601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7C59D1-1735-5E11-4EFF-0D130B56F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48" y="703795"/>
            <a:ext cx="3539638" cy="32613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51A00F-8700-2CB6-1DBF-F04A39313A67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4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82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79628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440"/>
            <a:ext cx="4605000" cy="4094479"/>
          </a:xfrm>
        </p:spPr>
        <p:txBody>
          <a:bodyPr/>
          <a:lstStyle/>
          <a:p>
            <a:r>
              <a:rPr lang="en-US" dirty="0"/>
              <a:t>Valuable Analysis</a:t>
            </a:r>
          </a:p>
          <a:p>
            <a:r>
              <a:rPr lang="en-US" dirty="0"/>
              <a:t>Data-Driven</a:t>
            </a:r>
          </a:p>
          <a:p>
            <a:r>
              <a:rPr lang="en-US" dirty="0"/>
              <a:t>Stay Updated</a:t>
            </a:r>
          </a:p>
          <a:p>
            <a:r>
              <a:rPr lang="en-US" dirty="0"/>
              <a:t>Customer Satisfaction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8FB7B-7F06-EAD2-64DB-CE68B5224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33" y="1278560"/>
            <a:ext cx="2124933" cy="1913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B8B51-ED99-ACA1-A259-67D82B09E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83" y="2031599"/>
            <a:ext cx="2017487" cy="19844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70FB92-06B3-EA16-C17C-1D19912FD608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4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4C31B2-95D8-00B3-2531-38C9CCD9E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14" y="3363600"/>
            <a:ext cx="2017487" cy="198448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347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252596-556F-E7B4-77B8-3DD3443D9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009">
            <a:off x="1090105" y="388074"/>
            <a:ext cx="4670409" cy="45940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4D4FF3-2C0C-733C-E4F3-AD8D3259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32" y="2204880"/>
            <a:ext cx="4704936" cy="4563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4848757-FA31-F329-7033-A23F99720E54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4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60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480"/>
            <a:ext cx="4605000" cy="3674427"/>
          </a:xfrm>
        </p:spPr>
        <p:txBody>
          <a:bodyPr>
            <a:normAutofit/>
          </a:bodyPr>
          <a:lstStyle/>
          <a:p>
            <a:r>
              <a:rPr lang="en-US" sz="3200" dirty="0"/>
              <a:t>Overview</a:t>
            </a:r>
          </a:p>
          <a:p>
            <a:r>
              <a:rPr lang="en-US" sz="3200" dirty="0"/>
              <a:t>Objective</a:t>
            </a:r>
          </a:p>
          <a:p>
            <a:r>
              <a:rPr lang="en-US" sz="3200" dirty="0"/>
              <a:t>Dataset</a:t>
            </a:r>
            <a:endParaRPr lang="en-IN" sz="3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B890D8-FEE4-F728-C36A-503C37BF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63488"/>
            <a:ext cx="7137400" cy="62039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C408F4-54BD-51DF-D09E-E4AF58EDE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80" y="521520"/>
            <a:ext cx="4269760" cy="3413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54125F-C470-09B3-5E7C-A4FE6B42F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559286"/>
            <a:ext cx="3921760" cy="32987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EEAD17-9D40-B9B4-016B-9CBC8773A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41" y="3559286"/>
            <a:ext cx="3921760" cy="32987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29767B-08AF-1329-5AD4-9B2D659CEE2C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96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4605000" cy="69151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Overview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234" y="1437641"/>
            <a:ext cx="4605000" cy="1593560"/>
          </a:xfrm>
        </p:spPr>
        <p:txBody>
          <a:bodyPr/>
          <a:lstStyle/>
          <a:p>
            <a:r>
              <a:rPr lang="en-US" dirty="0"/>
              <a:t>Shape</a:t>
            </a:r>
          </a:p>
          <a:p>
            <a:r>
              <a:rPr lang="en-US" dirty="0"/>
              <a:t>Sample Records</a:t>
            </a:r>
          </a:p>
          <a:p>
            <a:r>
              <a:rPr lang="en-US" dirty="0"/>
              <a:t>Type of Data</a:t>
            </a:r>
          </a:p>
          <a:p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9AE02-6556-2C31-D21B-51ECFF351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445" y="2809232"/>
            <a:ext cx="4158442" cy="3053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309A80-9926-DB9A-B3DC-F7B4822DF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85" y="153521"/>
            <a:ext cx="4122587" cy="2300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5123DF-2EA2-16F6-CC8C-34952230B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679" y="2783003"/>
            <a:ext cx="4158441" cy="3053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88C32B-D3F9-B3CA-8796-A9F9EC8E4F91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E73D9-E340-38D6-8A78-D5B5ADA44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64" y="609475"/>
            <a:ext cx="2476715" cy="1447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372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860044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Cleaning &amp; Pre-Processing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000"/>
            <a:ext cx="4605000" cy="1500167"/>
          </a:xfrm>
        </p:spPr>
        <p:txBody>
          <a:bodyPr>
            <a:normAutofit/>
          </a:bodyPr>
          <a:lstStyle/>
          <a:p>
            <a:r>
              <a:rPr lang="en-US" dirty="0"/>
              <a:t>Missing Values</a:t>
            </a:r>
          </a:p>
          <a:p>
            <a:r>
              <a:rPr lang="en-US" dirty="0"/>
              <a:t>Outliers</a:t>
            </a:r>
          </a:p>
          <a:p>
            <a:r>
              <a:rPr lang="en-US" dirty="0"/>
              <a:t>Duplicates</a:t>
            </a:r>
          </a:p>
          <a:p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A74CC-4825-3B91-35C3-D981E1418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8796"/>
            <a:ext cx="1928630" cy="1928630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9A639-A992-31AD-D0CB-85298888E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0" y="496634"/>
            <a:ext cx="2277883" cy="219760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F6FD22-400E-B2A3-2968-0B79F5C06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112" y="2866477"/>
            <a:ext cx="3931856" cy="2742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EDEEF8-4281-2D48-24FA-741AF4D21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0" y="2868167"/>
            <a:ext cx="3302370" cy="2698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5475B1-FEEA-CEA9-3629-4B487F64BFD4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6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D728D1-E4BC-0DDC-E28D-83860E10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4" y="2935192"/>
            <a:ext cx="4310298" cy="2618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166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25780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 Statistics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728" y="781982"/>
            <a:ext cx="4605000" cy="3749039"/>
          </a:xfrm>
        </p:spPr>
        <p:txBody>
          <a:bodyPr/>
          <a:lstStyle/>
          <a:p>
            <a:r>
              <a:rPr lang="en-US" dirty="0"/>
              <a:t>Total Spend</a:t>
            </a:r>
          </a:p>
          <a:p>
            <a:r>
              <a:rPr lang="en-US" dirty="0"/>
              <a:t>No of Purchases</a:t>
            </a:r>
          </a:p>
          <a:p>
            <a:r>
              <a:rPr lang="en-US" dirty="0"/>
              <a:t>Distribution of Customers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534F1B-31FE-DF93-1877-2E5DD965F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676" y="194470"/>
            <a:ext cx="2082569" cy="167395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7244E-B159-7115-5406-342482A08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340" y="814541"/>
            <a:ext cx="2560972" cy="1673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3515CD-8759-5AC0-AA47-C0A918AFE292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4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A76FD-2431-FE99-B420-728846B6B1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66" y="3139200"/>
            <a:ext cx="2337858" cy="3391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9DC0C1-9696-7F47-D5B4-E7C5CE37A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32" y="2807268"/>
            <a:ext cx="3600334" cy="3124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87672-A570-F56E-47F2-8775C4E80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" y="2365230"/>
            <a:ext cx="3137918" cy="3149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81C4DD-9273-D0E1-DF33-A4F4AC92F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61" y="3574271"/>
            <a:ext cx="2846411" cy="2926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33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25780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Univariate Analysis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863" y="788105"/>
            <a:ext cx="4605000" cy="1933495"/>
          </a:xfrm>
        </p:spPr>
        <p:txBody>
          <a:bodyPr/>
          <a:lstStyle/>
          <a:p>
            <a:r>
              <a:rPr lang="en-US" dirty="0"/>
              <a:t>Explanation</a:t>
            </a:r>
          </a:p>
          <a:p>
            <a:r>
              <a:rPr lang="en-US" dirty="0"/>
              <a:t>Histograms</a:t>
            </a:r>
          </a:p>
          <a:p>
            <a:r>
              <a:rPr lang="en-US" dirty="0"/>
              <a:t>Bar Plots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2C1E1-DDC1-24B4-66EA-5EEE3340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60" y="3664128"/>
            <a:ext cx="3633025" cy="2777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ED6CCC-4597-BDE6-350C-E8E438D3D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104" y="788105"/>
            <a:ext cx="4461791" cy="271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863C6F-A5D1-6085-E50E-C298D122D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210" y="345757"/>
            <a:ext cx="2972389" cy="285824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F1F649-639F-AE62-F8ED-5B66BF311B2F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5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66C2F-5003-2F1A-6519-4A1C0CADD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95" y="3695439"/>
            <a:ext cx="4395589" cy="2715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4E0DF-A499-FD93-2175-A110D0BC7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0" y="2493124"/>
            <a:ext cx="3508864" cy="2613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69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25780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Bivariate Analysis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33561"/>
            <a:ext cx="4605000" cy="1931240"/>
          </a:xfrm>
        </p:spPr>
        <p:txBody>
          <a:bodyPr/>
          <a:lstStyle/>
          <a:p>
            <a:r>
              <a:rPr lang="en-US" dirty="0"/>
              <a:t>Explanation</a:t>
            </a:r>
          </a:p>
          <a:p>
            <a:r>
              <a:rPr lang="en-US" dirty="0"/>
              <a:t>Total Spent vs No of Visits</a:t>
            </a:r>
          </a:p>
          <a:p>
            <a:r>
              <a:rPr lang="en-US" dirty="0"/>
              <a:t>Education vs Marital Status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B7A0DB-F2A6-B940-D329-8227B71D4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24" y="96234"/>
            <a:ext cx="1669982" cy="20781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610473-4353-4133-C51C-8E332D68B81A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3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70B833-30EE-260A-FBEC-54D6FAA65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81" y="345757"/>
            <a:ext cx="4191809" cy="28823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C9C8DC-8083-C097-1A81-BB3D651ED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3" y="2381324"/>
            <a:ext cx="3270938" cy="302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15585A-7F2B-E672-CDC5-EEC68F00E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571" y="2895194"/>
            <a:ext cx="4043273" cy="285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16C9B-2739-0A80-6BBC-3B7AC3D63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85" y="3748922"/>
            <a:ext cx="4125600" cy="26368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9390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79628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Insights and Findings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99278"/>
            <a:ext cx="4605000" cy="4165599"/>
          </a:xfrm>
        </p:spPr>
        <p:txBody>
          <a:bodyPr/>
          <a:lstStyle/>
          <a:p>
            <a:r>
              <a:rPr lang="en-US" dirty="0"/>
              <a:t>Key Insights</a:t>
            </a:r>
          </a:p>
          <a:p>
            <a:r>
              <a:rPr lang="en-US" dirty="0"/>
              <a:t>Relationships</a:t>
            </a:r>
          </a:p>
          <a:p>
            <a:r>
              <a:rPr lang="en-US" dirty="0"/>
              <a:t>Findings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87E1CD-FB2D-2FB2-47AA-D297AAD0BD43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9B06C7-6051-511D-0EAA-B14D79E22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599" y="3139199"/>
            <a:ext cx="4642206" cy="3102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2DF0B8-4CFC-AAE9-E38E-D2DA0C5A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91" y="3139199"/>
            <a:ext cx="3529761" cy="3267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822F0E-4EA2-553D-6F3A-8E34064F1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" y="2705803"/>
            <a:ext cx="3658064" cy="30434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EAAFB-AA03-A71D-16EA-C7BD7CC66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53" y="691515"/>
            <a:ext cx="2616860" cy="1895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1B9777-2A7E-D6FE-DFE2-0F32DCB2C9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621" y="723559"/>
            <a:ext cx="2903471" cy="18632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1F9741-16BD-E4F5-6856-06C8FE9271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019" y="561453"/>
            <a:ext cx="3136833" cy="202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B68E29-6045-B2B7-FB49-D567BBF3F813}"/>
              </a:ext>
            </a:extLst>
          </p:cNvPr>
          <p:cNvSpPr/>
          <p:nvPr/>
        </p:nvSpPr>
        <p:spPr>
          <a:xfrm>
            <a:off x="-89828" y="5749269"/>
            <a:ext cx="1915200" cy="1108731"/>
          </a:xfrm>
          <a:prstGeom prst="roundRect">
            <a:avLst/>
          </a:prstGeom>
          <a:blipFill dpi="0" rotWithShape="1">
            <a:blip r:embed="rId2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F5F34-ED88-9E14-5176-39BFC9422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579628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Questions</a:t>
            </a:r>
            <a:endParaRPr lang="en-IN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3ACBFF-34ED-430C-67C1-5850AB36C421}"/>
              </a:ext>
            </a:extLst>
          </p:cNvPr>
          <p:cNvSpPr/>
          <p:nvPr/>
        </p:nvSpPr>
        <p:spPr>
          <a:xfrm rot="18201404">
            <a:off x="6042660" y="146807"/>
            <a:ext cx="10622280" cy="656438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DF707C-0AD3-A0FD-05A3-94B64299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40" y="1003486"/>
            <a:ext cx="3064200" cy="1303199"/>
          </a:xfrm>
        </p:spPr>
        <p:txBody>
          <a:bodyPr>
            <a:normAutofit/>
          </a:bodyPr>
          <a:lstStyle/>
          <a:p>
            <a:r>
              <a:rPr lang="en-US" dirty="0"/>
              <a:t>Questions Asked</a:t>
            </a:r>
          </a:p>
          <a:p>
            <a:r>
              <a:rPr lang="en-US" dirty="0"/>
              <a:t>Solutions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75140-8635-7271-6549-27975A573DB5}"/>
              </a:ext>
            </a:extLst>
          </p:cNvPr>
          <p:cNvSpPr/>
          <p:nvPr/>
        </p:nvSpPr>
        <p:spPr>
          <a:xfrm>
            <a:off x="7315200" y="1317600"/>
            <a:ext cx="1879200" cy="18216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EEA4C2-3886-29D2-0CDD-635A1B926157}"/>
              </a:ext>
            </a:extLst>
          </p:cNvPr>
          <p:cNvSpPr/>
          <p:nvPr/>
        </p:nvSpPr>
        <p:spPr>
          <a:xfrm>
            <a:off x="6634480" y="670560"/>
            <a:ext cx="3180080" cy="312928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6628DA-CE10-DE1F-7466-5499EF7E7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72" y="125048"/>
            <a:ext cx="5725728" cy="566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0CFC1F-47D2-7BA7-740C-780249872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77" y="756938"/>
            <a:ext cx="5725728" cy="29198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6E2958-D621-A67B-2486-1791A42BC9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84" y="6065577"/>
            <a:ext cx="7972835" cy="727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A2B77B-4324-AB45-8BCB-497F64778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5" y="2306685"/>
            <a:ext cx="4065181" cy="31653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60DCD5-4013-D067-D6D3-BA39576499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30" y="3699862"/>
            <a:ext cx="6823422" cy="2310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639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2471</TotalTime>
  <Words>139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Tahoma</vt:lpstr>
      <vt:lpstr>Office Theme</vt:lpstr>
      <vt:lpstr>PowerPoint Presentation</vt:lpstr>
      <vt:lpstr>Business Understanding</vt:lpstr>
      <vt:lpstr>Data Overview</vt:lpstr>
      <vt:lpstr>Data Cleaning &amp; Pre-Processing</vt:lpstr>
      <vt:lpstr>Summary Statistics</vt:lpstr>
      <vt:lpstr>Univariate Analysis</vt:lpstr>
      <vt:lpstr>Bivariate Analysis</vt:lpstr>
      <vt:lpstr>Insights and Findings</vt:lpstr>
      <vt:lpstr>Business Questions</vt:lpstr>
      <vt:lpstr>Recommendations</vt:lpstr>
      <vt:lpstr>Limitations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rishabhraja55@outlook.com</dc:creator>
  <cp:lastModifiedBy>rishabhraja55@outlook.com</cp:lastModifiedBy>
  <cp:revision>104</cp:revision>
  <dcterms:created xsi:type="dcterms:W3CDTF">2023-07-23T14:59:02Z</dcterms:created>
  <dcterms:modified xsi:type="dcterms:W3CDTF">2023-08-03T10:49:02Z</dcterms:modified>
</cp:coreProperties>
</file>